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415351cb6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415351cb6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415351cb6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415351cb6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3bc0ba22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53bc0ba22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415351cb6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415351cb6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53bc0ba22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53bc0ba22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4fe8ad847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4fe8ad847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415351cb6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8415351cb6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415351cb6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415351cb6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415351cb6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415351cb6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4fe8ad847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4fe8ad847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40d4d7402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840d4d7402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15351cb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15351cb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415351cb6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415351cb6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415351cb6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415351cb6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4fe8ad84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4fe8ad84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415351cb6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415351cb6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4fe8ad847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4fe8ad847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415351cb6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415351cb6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1" Type="http://schemas.openxmlformats.org/officeDocument/2006/relationships/image" Target="../media/image19.png"/><Relationship Id="rId10" Type="http://schemas.openxmlformats.org/officeDocument/2006/relationships/image" Target="../media/image29.jpg"/><Relationship Id="rId12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13.png"/><Relationship Id="rId6" Type="http://schemas.openxmlformats.org/officeDocument/2006/relationships/image" Target="../media/image22.jpg"/><Relationship Id="rId7" Type="http://schemas.openxmlformats.org/officeDocument/2006/relationships/image" Target="../media/image27.jp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28575" y="750825"/>
            <a:ext cx="8520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Cooling Humidifier umbrella for 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Times New Roman"/>
                <a:ea typeface="Times New Roman"/>
                <a:cs typeface="Times New Roman"/>
                <a:sym typeface="Times New Roman"/>
              </a:rPr>
              <a:t>lung cancer and multiple sclerosis patients</a:t>
            </a:r>
            <a:endParaRPr sz="3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62250" y="2489450"/>
            <a:ext cx="4260300" cy="19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Members:</a:t>
            </a:r>
            <a:r>
              <a:rPr lang="en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Chris Aitken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143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Chris Barry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143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Yunke Chen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143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Jaime Martinez-Diaz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143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Jason Schwarzwalder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143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Yizhe Wang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025" y="60375"/>
            <a:ext cx="1459076" cy="13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522550" y="2489450"/>
            <a:ext cx="3614700" cy="23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Supervisor: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Nathalia Peixoto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 Coordinator: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Peter W. Pachowicz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75" y="244623"/>
            <a:ext cx="750100" cy="8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Circuit diagram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86" y="924100"/>
            <a:ext cx="7223638" cy="38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311700" y="1152475"/>
            <a:ext cx="83640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pump tested in different water temperature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8.89 ml/s in room temperature water, 6.67 ml/s in chilled water</a:t>
            </a: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Water transmission and consume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4">
            <a:alphaModFix/>
          </a:blip>
          <a:srcRect b="0" l="0" r="0" t="8659"/>
          <a:stretch/>
        </p:blipFill>
        <p:spPr>
          <a:xfrm>
            <a:off x="1490950" y="1947550"/>
            <a:ext cx="2264425" cy="275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5">
            <a:alphaModFix/>
          </a:blip>
          <a:srcRect b="0" l="0" r="0" t="19691"/>
          <a:stretch/>
        </p:blipFill>
        <p:spPr>
          <a:xfrm>
            <a:off x="4906413" y="2033463"/>
            <a:ext cx="2414999" cy="258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/>
          <p:nvPr>
            <p:ph idx="1" type="body"/>
          </p:nvPr>
        </p:nvSpPr>
        <p:spPr>
          <a:xfrm>
            <a:off x="311700" y="1152475"/>
            <a:ext cx="41376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consumption rate of Humidifier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Consumes water at 70 ml/h. At least 2.5 h of useage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splitter test and problem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Solved by changing the cross-sectional area</a:t>
            </a:r>
            <a:endParaRPr/>
          </a:p>
        </p:txBody>
      </p:sp>
      <p:sp>
        <p:nvSpPr>
          <p:cNvPr id="200" name="Google Shape;200;p24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Water transmission and consume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b="27823" l="0" r="0" t="24304"/>
          <a:stretch/>
        </p:blipFill>
        <p:spPr>
          <a:xfrm>
            <a:off x="4897825" y="3457900"/>
            <a:ext cx="3574624" cy="127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 rotWithShape="1">
          <a:blip r:embed="rId5">
            <a:alphaModFix/>
          </a:blip>
          <a:srcRect b="0" l="0" r="11971" t="20741"/>
          <a:stretch/>
        </p:blipFill>
        <p:spPr>
          <a:xfrm>
            <a:off x="4897825" y="956513"/>
            <a:ext cx="1707075" cy="225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 rotWithShape="1">
          <a:blip r:embed="rId6">
            <a:alphaModFix/>
          </a:blip>
          <a:srcRect b="0" l="14643" r="4587" t="30632"/>
          <a:stretch/>
        </p:blipFill>
        <p:spPr>
          <a:xfrm rot="5400000">
            <a:off x="6540663" y="1353099"/>
            <a:ext cx="2265599" cy="145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Cooling efficiency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00" y="2138125"/>
            <a:ext cx="3746925" cy="25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425" y="2138125"/>
            <a:ext cx="3746977" cy="25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/>
        </p:nvSpPr>
        <p:spPr>
          <a:xfrm>
            <a:off x="317925" y="987825"/>
            <a:ext cx="8103300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Testing temperature and humidity change due to humidifier and fan.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 performed in indoor situation with the temperature of 23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°C.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°C of temperature drop for the humidifier.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1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°C of temperature drop for the fan.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Power System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562575" y="1326050"/>
            <a:ext cx="38376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Building and testing battery and solar panel voltage and current values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Adding voltage regulator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Testing power system for H-Bridge, added second voltage regulator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Creating diode circuit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4">
            <a:alphaModFix/>
          </a:blip>
          <a:srcRect b="11213" l="0" r="0" t="0"/>
          <a:stretch/>
        </p:blipFill>
        <p:spPr>
          <a:xfrm>
            <a:off x="5506925" y="862825"/>
            <a:ext cx="2590074" cy="40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Power System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562575" y="1326050"/>
            <a:ext cx="3837600" cy="3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7"/>
          <p:cNvSpPr txBox="1"/>
          <p:nvPr/>
        </p:nvSpPr>
        <p:spPr>
          <a:xfrm>
            <a:off x="2261550" y="1167050"/>
            <a:ext cx="46209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Batteries specified voltage: 7.2 volts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Batteries measured voltage: 8.2 volts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Solar panel specified voltage: 7 volts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Solar panel measured voltage: 8.5 volts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 v</a:t>
            </a:r>
            <a:r>
              <a:rPr lang="en"/>
              <a:t>olt voltage regulator output voltage: 4.99 volts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 volt voltage regulator max current draw: 1.47A</a:t>
            </a:r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775" y="2917450"/>
            <a:ext cx="3293980" cy="19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675" y="2917450"/>
            <a:ext cx="3300842" cy="19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System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860025"/>
            <a:ext cx="690562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351600" y="1978275"/>
            <a:ext cx="25215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Code to interface with components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Verify code on Raspberry Pi 3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Transfer sim card to Raspberry Pi Zero for final design</a:t>
            </a:r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5">
            <a:alphaModFix/>
          </a:blip>
          <a:srcRect b="33003" l="0" r="23994" t="20122"/>
          <a:stretch/>
        </p:blipFill>
        <p:spPr>
          <a:xfrm>
            <a:off x="2873100" y="2076850"/>
            <a:ext cx="2289348" cy="2510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/>
        </p:nvSpPr>
        <p:spPr>
          <a:xfrm>
            <a:off x="73350" y="77925"/>
            <a:ext cx="68307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Cost Breakdown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73350" y="648756"/>
            <a:ext cx="8995200" cy="567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385" y="77925"/>
            <a:ext cx="1336368" cy="59774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8407774" y="4648252"/>
            <a:ext cx="539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59" name="Google Shape;259;p2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275" y="787874"/>
            <a:ext cx="6507999" cy="40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>
            <p:ph idx="1" type="body"/>
          </p:nvPr>
        </p:nvSpPr>
        <p:spPr>
          <a:xfrm>
            <a:off x="544225" y="4703228"/>
            <a:ext cx="81981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Total cost: $165.69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Man Hours and Team Contribution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30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grpSp>
        <p:nvGrpSpPr>
          <p:cNvPr id="269" name="Google Shape;269;p30"/>
          <p:cNvGrpSpPr/>
          <p:nvPr/>
        </p:nvGrpSpPr>
        <p:grpSpPr>
          <a:xfrm>
            <a:off x="3659770" y="1741791"/>
            <a:ext cx="1604458" cy="1798132"/>
            <a:chOff x="2675582" y="676586"/>
            <a:chExt cx="3793942" cy="3790328"/>
          </a:xfrm>
        </p:grpSpPr>
        <p:sp>
          <p:nvSpPr>
            <p:cNvPr id="270" name="Google Shape;270;p30"/>
            <p:cNvSpPr/>
            <p:nvPr/>
          </p:nvSpPr>
          <p:spPr>
            <a:xfrm rot="-7199815">
              <a:off x="3183352" y="1184485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 rot="-1799815">
              <a:off x="3183352" y="1184357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rgbClr val="0C81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 rot="3600185">
              <a:off x="3187094" y="1184439"/>
              <a:ext cx="2774659" cy="2774659"/>
            </a:xfrm>
            <a:prstGeom prst="blockArc">
              <a:avLst>
                <a:gd fmla="val 12564381" name="adj1"/>
                <a:gd fmla="val 18346131" name="adj2"/>
                <a:gd fmla="val 20844" name="adj3"/>
              </a:avLst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 rot="9000185">
              <a:off x="3185977" y="1184485"/>
              <a:ext cx="2774659" cy="2774659"/>
            </a:xfrm>
            <a:prstGeom prst="blockArc">
              <a:avLst>
                <a:gd fmla="val 12622480" name="adj1"/>
                <a:gd fmla="val 18081133" name="adj2"/>
                <a:gd fmla="val 20809" name="adj3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4" name="Google Shape;274;p30"/>
            <p:cNvGrpSpPr/>
            <p:nvPr/>
          </p:nvGrpSpPr>
          <p:grpSpPr>
            <a:xfrm rot="5400000">
              <a:off x="5379663" y="2278951"/>
              <a:ext cx="585001" cy="585472"/>
              <a:chOff x="1967628" y="812211"/>
              <a:chExt cx="588000" cy="588000"/>
            </a:xfrm>
          </p:grpSpPr>
          <p:sp>
            <p:nvSpPr>
              <p:cNvPr id="275" name="Google Shape;275;p3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B7140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B71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7" name="Google Shape;277;p30"/>
            <p:cNvGrpSpPr/>
            <p:nvPr/>
          </p:nvGrpSpPr>
          <p:grpSpPr>
            <a:xfrm rot="10800000">
              <a:off x="4280709" y="3378529"/>
              <a:ext cx="585001" cy="585472"/>
              <a:chOff x="1967628" y="812211"/>
              <a:chExt cx="588000" cy="588000"/>
            </a:xfrm>
          </p:grpSpPr>
          <p:sp>
            <p:nvSpPr>
              <p:cNvPr id="278" name="Google Shape;278;p3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B7743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B77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" name="Google Shape;280;p30"/>
            <p:cNvGrpSpPr/>
            <p:nvPr/>
          </p:nvGrpSpPr>
          <p:grpSpPr>
            <a:xfrm rot="-5400000">
              <a:off x="3179922" y="2281478"/>
              <a:ext cx="585001" cy="585472"/>
              <a:chOff x="1967628" y="812211"/>
              <a:chExt cx="588000" cy="588000"/>
            </a:xfrm>
          </p:grpSpPr>
          <p:sp>
            <p:nvSpPr>
              <p:cNvPr id="281" name="Google Shape;281;p3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C8148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C81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3" name="Google Shape;283;p30"/>
            <p:cNvSpPr txBox="1"/>
            <p:nvPr/>
          </p:nvSpPr>
          <p:spPr>
            <a:xfrm>
              <a:off x="3214513" y="2360618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4" name="Google Shape;284;p30"/>
            <p:cNvSpPr txBox="1"/>
            <p:nvPr/>
          </p:nvSpPr>
          <p:spPr>
            <a:xfrm>
              <a:off x="4335750" y="346030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5" name="Google Shape;285;p30"/>
            <p:cNvSpPr txBox="1"/>
            <p:nvPr/>
          </p:nvSpPr>
          <p:spPr>
            <a:xfrm>
              <a:off x="5419402" y="2360618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86" name="Google Shape;286;p30"/>
            <p:cNvGrpSpPr/>
            <p:nvPr/>
          </p:nvGrpSpPr>
          <p:grpSpPr>
            <a:xfrm>
              <a:off x="4261689" y="1180926"/>
              <a:ext cx="585001" cy="585530"/>
              <a:chOff x="1967628" y="812211"/>
              <a:chExt cx="588000" cy="588000"/>
            </a:xfrm>
          </p:grpSpPr>
          <p:sp>
            <p:nvSpPr>
              <p:cNvPr id="287" name="Google Shape;287;p30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8563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0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856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9" name="Google Shape;289;p30"/>
            <p:cNvSpPr txBox="1"/>
            <p:nvPr/>
          </p:nvSpPr>
          <p:spPr>
            <a:xfrm>
              <a:off x="4335750" y="1254446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0" name="Google Shape;290;p30"/>
          <p:cNvGrpSpPr/>
          <p:nvPr/>
        </p:nvGrpSpPr>
        <p:grpSpPr>
          <a:xfrm>
            <a:off x="1827917" y="1957575"/>
            <a:ext cx="2256706" cy="634661"/>
            <a:chOff x="-1613708" y="1170479"/>
            <a:chExt cx="5299921" cy="1289700"/>
          </a:xfrm>
        </p:grpSpPr>
        <p:sp>
          <p:nvSpPr>
            <p:cNvPr id="291" name="Google Shape;291;p30"/>
            <p:cNvSpPr txBox="1"/>
            <p:nvPr/>
          </p:nvSpPr>
          <p:spPr>
            <a:xfrm>
              <a:off x="-1613708" y="1170479"/>
              <a:ext cx="4061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Cooling System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Jaime Martinez-Diaz</a:t>
              </a:r>
              <a:endParaRPr sz="1100">
                <a:solidFill>
                  <a:schemeClr val="dk1"/>
                </a:solidFill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Yizhe Wang</a:t>
              </a:r>
              <a:endParaRPr sz="1100">
                <a:solidFill>
                  <a:schemeClr val="dk1"/>
                </a:solidFill>
              </a:endParaRPr>
            </a:p>
          </p:txBody>
        </p:sp>
        <p:cxnSp>
          <p:nvCxnSpPr>
            <p:cNvPr id="292" name="Google Shape;292;p30"/>
            <p:cNvCxnSpPr/>
            <p:nvPr/>
          </p:nvCxnSpPr>
          <p:spPr>
            <a:xfrm rot="10800000">
              <a:off x="2641913" y="1831625"/>
              <a:ext cx="1044300" cy="0"/>
            </a:xfrm>
            <a:prstGeom prst="straightConnector1">
              <a:avLst/>
            </a:prstGeom>
            <a:noFill/>
            <a:ln cap="flat" cmpd="sng" w="9525">
              <a:solidFill>
                <a:srgbClr val="0C8148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93" name="Google Shape;293;p30"/>
          <p:cNvGrpSpPr/>
          <p:nvPr/>
        </p:nvGrpSpPr>
        <p:grpSpPr>
          <a:xfrm>
            <a:off x="2468922" y="2773369"/>
            <a:ext cx="1729262" cy="634661"/>
            <a:chOff x="-108294" y="2828261"/>
            <a:chExt cx="4061207" cy="1289700"/>
          </a:xfrm>
        </p:grpSpPr>
        <p:sp>
          <p:nvSpPr>
            <p:cNvPr id="294" name="Google Shape;294;p30"/>
            <p:cNvSpPr txBox="1"/>
            <p:nvPr/>
          </p:nvSpPr>
          <p:spPr>
            <a:xfrm>
              <a:off x="-108294" y="2828261"/>
              <a:ext cx="2750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Power System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</a:rPr>
                <a:t>Chris Barry</a:t>
              </a:r>
              <a:endParaRPr sz="1100">
                <a:solidFill>
                  <a:schemeClr val="dk1"/>
                </a:solidFill>
              </a:endParaRPr>
            </a:p>
          </p:txBody>
        </p:sp>
        <p:cxnSp>
          <p:nvCxnSpPr>
            <p:cNvPr id="295" name="Google Shape;295;p30"/>
            <p:cNvCxnSpPr/>
            <p:nvPr/>
          </p:nvCxnSpPr>
          <p:spPr>
            <a:xfrm rot="10800000">
              <a:off x="2641913" y="3489425"/>
              <a:ext cx="1311000" cy="0"/>
            </a:xfrm>
            <a:prstGeom prst="straightConnector1">
              <a:avLst/>
            </a:prstGeom>
            <a:noFill/>
            <a:ln cap="flat" cmpd="sng" w="9525">
              <a:solidFill>
                <a:srgbClr val="0B7743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96" name="Google Shape;296;p30"/>
          <p:cNvGrpSpPr/>
          <p:nvPr/>
        </p:nvGrpSpPr>
        <p:grpSpPr>
          <a:xfrm>
            <a:off x="4733377" y="1903385"/>
            <a:ext cx="2494704" cy="634661"/>
            <a:chOff x="5209825" y="1060359"/>
            <a:chExt cx="5858864" cy="1289700"/>
          </a:xfrm>
        </p:grpSpPr>
        <p:sp>
          <p:nvSpPr>
            <p:cNvPr id="297" name="Google Shape;297;p30"/>
            <p:cNvSpPr txBox="1"/>
            <p:nvPr/>
          </p:nvSpPr>
          <p:spPr>
            <a:xfrm>
              <a:off x="6696489" y="1060359"/>
              <a:ext cx="43722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Umbrella Construction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Chris Aitken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</a:rPr>
                <a:t>Yunke Chen</a:t>
              </a:r>
              <a:endParaRPr sz="1100">
                <a:solidFill>
                  <a:schemeClr val="dk1"/>
                </a:solidFill>
              </a:endParaRPr>
            </a:p>
          </p:txBody>
        </p:sp>
        <p:cxnSp>
          <p:nvCxnSpPr>
            <p:cNvPr id="298" name="Google Shape;298;p30"/>
            <p:cNvCxnSpPr/>
            <p:nvPr/>
          </p:nvCxnSpPr>
          <p:spPr>
            <a:xfrm>
              <a:off x="5209825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08563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99" name="Google Shape;299;p30"/>
          <p:cNvGrpSpPr/>
          <p:nvPr/>
        </p:nvGrpSpPr>
        <p:grpSpPr>
          <a:xfrm>
            <a:off x="4733377" y="2867941"/>
            <a:ext cx="2601877" cy="634661"/>
            <a:chOff x="5209825" y="3020441"/>
            <a:chExt cx="6110562" cy="1289700"/>
          </a:xfrm>
        </p:grpSpPr>
        <p:sp>
          <p:nvSpPr>
            <p:cNvPr id="300" name="Google Shape;300;p30"/>
            <p:cNvSpPr txBox="1"/>
            <p:nvPr/>
          </p:nvSpPr>
          <p:spPr>
            <a:xfrm>
              <a:off x="6696487" y="3020441"/>
              <a:ext cx="46239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Control System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50">
                  <a:solidFill>
                    <a:schemeClr val="dk1"/>
                  </a:solidFill>
                  <a:highlight>
                    <a:srgbClr val="FFFFFF"/>
                  </a:highlight>
                </a:rPr>
                <a:t>Jason Schwarzwalder</a:t>
              </a:r>
              <a:endParaRPr sz="1100">
                <a:solidFill>
                  <a:schemeClr val="dk1"/>
                </a:solidFill>
              </a:endParaRPr>
            </a:p>
          </p:txBody>
        </p:sp>
        <p:cxnSp>
          <p:nvCxnSpPr>
            <p:cNvPr id="301" name="Google Shape;301;p30"/>
            <p:cNvCxnSpPr/>
            <p:nvPr/>
          </p:nvCxnSpPr>
          <p:spPr>
            <a:xfrm>
              <a:off x="5209825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0B7140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cxnSp>
        <p:nvCxnSpPr>
          <p:cNvPr id="302" name="Google Shape;302;p30"/>
          <p:cNvCxnSpPr>
            <a:stCxn id="303" idx="3"/>
            <a:endCxn id="304" idx="2"/>
          </p:cNvCxnSpPr>
          <p:nvPr/>
        </p:nvCxnSpPr>
        <p:spPr>
          <a:xfrm flipH="1" rot="10800000">
            <a:off x="7310522" y="1462430"/>
            <a:ext cx="558600" cy="42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5" name="Google Shape;305;p30"/>
          <p:cNvCxnSpPr>
            <a:stCxn id="303" idx="3"/>
            <a:endCxn id="306" idx="2"/>
          </p:cNvCxnSpPr>
          <p:nvPr/>
        </p:nvCxnSpPr>
        <p:spPr>
          <a:xfrm>
            <a:off x="7310522" y="1891569"/>
            <a:ext cx="558600" cy="41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7" name="Google Shape;307;p30"/>
          <p:cNvGrpSpPr/>
          <p:nvPr/>
        </p:nvGrpSpPr>
        <p:grpSpPr>
          <a:xfrm>
            <a:off x="7869122" y="1312598"/>
            <a:ext cx="1216083" cy="299665"/>
            <a:chOff x="5592550" y="1018950"/>
            <a:chExt cx="1276325" cy="319200"/>
          </a:xfrm>
        </p:grpSpPr>
        <p:sp>
          <p:nvSpPr>
            <p:cNvPr id="308" name="Google Shape;308;p30"/>
            <p:cNvSpPr/>
            <p:nvPr/>
          </p:nvSpPr>
          <p:spPr>
            <a:xfrm>
              <a:off x="5686575" y="10189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Handle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p30"/>
          <p:cNvGrpSpPr/>
          <p:nvPr/>
        </p:nvGrpSpPr>
        <p:grpSpPr>
          <a:xfrm>
            <a:off x="7869122" y="2171037"/>
            <a:ext cx="1216083" cy="299665"/>
            <a:chOff x="5592550" y="1933350"/>
            <a:chExt cx="1276325" cy="319200"/>
          </a:xfrm>
        </p:grpSpPr>
        <p:sp>
          <p:nvSpPr>
            <p:cNvPr id="310" name="Google Shape;310;p30"/>
            <p:cNvSpPr/>
            <p:nvPr/>
          </p:nvSpPr>
          <p:spPr>
            <a:xfrm>
              <a:off x="5686575" y="19333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Ferrule 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1" name="Google Shape;311;p30"/>
          <p:cNvSpPr/>
          <p:nvPr/>
        </p:nvSpPr>
        <p:spPr>
          <a:xfrm>
            <a:off x="7144705" y="1806294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0"/>
          <p:cNvSpPr/>
          <p:nvPr/>
        </p:nvSpPr>
        <p:spPr>
          <a:xfrm>
            <a:off x="7869008" y="1809932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3" name="Google Shape;313;p30"/>
          <p:cNvCxnSpPr>
            <a:stCxn id="311" idx="6"/>
            <a:endCxn id="312" idx="2"/>
          </p:cNvCxnSpPr>
          <p:nvPr/>
        </p:nvCxnSpPr>
        <p:spPr>
          <a:xfrm>
            <a:off x="7310605" y="1887894"/>
            <a:ext cx="558300" cy="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4" name="Google Shape;314;p30"/>
          <p:cNvSpPr/>
          <p:nvPr/>
        </p:nvSpPr>
        <p:spPr>
          <a:xfrm>
            <a:off x="7958591" y="1741765"/>
            <a:ext cx="1126500" cy="29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Water Bottle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5" name="Google Shape;315;p30"/>
          <p:cNvCxnSpPr>
            <a:endCxn id="316" idx="2"/>
          </p:cNvCxnSpPr>
          <p:nvPr/>
        </p:nvCxnSpPr>
        <p:spPr>
          <a:xfrm rot="10800000">
            <a:off x="1528528" y="1462474"/>
            <a:ext cx="558600" cy="42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30"/>
          <p:cNvCxnSpPr>
            <a:endCxn id="318" idx="2"/>
          </p:cNvCxnSpPr>
          <p:nvPr/>
        </p:nvCxnSpPr>
        <p:spPr>
          <a:xfrm flipH="1">
            <a:off x="1528528" y="1891612"/>
            <a:ext cx="558600" cy="41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19" name="Google Shape;319;p30"/>
          <p:cNvGrpSpPr/>
          <p:nvPr/>
        </p:nvGrpSpPr>
        <p:grpSpPr>
          <a:xfrm flipH="1">
            <a:off x="70469" y="1312650"/>
            <a:ext cx="1458059" cy="299665"/>
            <a:chOff x="5592550" y="1018959"/>
            <a:chExt cx="1530289" cy="319200"/>
          </a:xfrm>
        </p:grpSpPr>
        <p:sp>
          <p:nvSpPr>
            <p:cNvPr id="320" name="Google Shape;320;p30"/>
            <p:cNvSpPr/>
            <p:nvPr/>
          </p:nvSpPr>
          <p:spPr>
            <a:xfrm>
              <a:off x="5766539" y="1018959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Water pump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" name="Google Shape;321;p30"/>
          <p:cNvGrpSpPr/>
          <p:nvPr/>
        </p:nvGrpSpPr>
        <p:grpSpPr>
          <a:xfrm flipH="1">
            <a:off x="236246" y="2171080"/>
            <a:ext cx="1292283" cy="299665"/>
            <a:chOff x="5592550" y="1933350"/>
            <a:chExt cx="1356300" cy="319200"/>
          </a:xfrm>
        </p:grpSpPr>
        <p:sp>
          <p:nvSpPr>
            <p:cNvPr id="322" name="Google Shape;322;p30"/>
            <p:cNvSpPr/>
            <p:nvPr/>
          </p:nvSpPr>
          <p:spPr>
            <a:xfrm>
              <a:off x="5766550" y="19333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Atomizer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30"/>
          <p:cNvSpPr/>
          <p:nvPr/>
        </p:nvSpPr>
        <p:spPr>
          <a:xfrm flipH="1">
            <a:off x="2087045" y="1806337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"/>
          <p:cNvSpPr/>
          <p:nvPr/>
        </p:nvSpPr>
        <p:spPr>
          <a:xfrm flipH="1">
            <a:off x="1362742" y="1809975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30"/>
          <p:cNvCxnSpPr>
            <a:stCxn id="323" idx="6"/>
            <a:endCxn id="324" idx="2"/>
          </p:cNvCxnSpPr>
          <p:nvPr/>
        </p:nvCxnSpPr>
        <p:spPr>
          <a:xfrm flipH="1">
            <a:off x="1528745" y="1887937"/>
            <a:ext cx="558300" cy="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30"/>
          <p:cNvSpPr/>
          <p:nvPr/>
        </p:nvSpPr>
        <p:spPr>
          <a:xfrm flipH="1">
            <a:off x="-49252" y="1741800"/>
            <a:ext cx="1412100" cy="29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Fans and motors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7" name="Google Shape;327;p30"/>
          <p:cNvCxnSpPr>
            <a:endCxn id="328" idx="2"/>
          </p:cNvCxnSpPr>
          <p:nvPr/>
        </p:nvCxnSpPr>
        <p:spPr>
          <a:xfrm flipH="1">
            <a:off x="1528578" y="2936237"/>
            <a:ext cx="558600" cy="41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9" name="Google Shape;329;p30"/>
          <p:cNvGrpSpPr/>
          <p:nvPr/>
        </p:nvGrpSpPr>
        <p:grpSpPr>
          <a:xfrm flipH="1">
            <a:off x="-49247" y="3215700"/>
            <a:ext cx="1577826" cy="299665"/>
            <a:chOff x="5592550" y="1933345"/>
            <a:chExt cx="1655988" cy="319200"/>
          </a:xfrm>
        </p:grpSpPr>
        <p:sp>
          <p:nvSpPr>
            <p:cNvPr id="330" name="Google Shape;330;p30"/>
            <p:cNvSpPr/>
            <p:nvPr/>
          </p:nvSpPr>
          <p:spPr>
            <a:xfrm>
              <a:off x="5766538" y="1933345"/>
              <a:ext cx="14820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Batteries</a:t>
              </a:r>
              <a:r>
                <a:rPr lang="en" sz="1000">
                  <a:solidFill>
                    <a:schemeClr val="dk1"/>
                  </a:solidFill>
                </a:rPr>
                <a:t> regulation </a:t>
              </a:r>
              <a:endParaRPr sz="10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" name="Google Shape;331;p30"/>
          <p:cNvSpPr/>
          <p:nvPr/>
        </p:nvSpPr>
        <p:spPr>
          <a:xfrm flipH="1">
            <a:off x="2087095" y="2850962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0"/>
          <p:cNvSpPr/>
          <p:nvPr/>
        </p:nvSpPr>
        <p:spPr>
          <a:xfrm flipH="1">
            <a:off x="1362792" y="2854600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3" name="Google Shape;333;p30"/>
          <p:cNvCxnSpPr>
            <a:stCxn id="331" idx="6"/>
            <a:endCxn id="332" idx="2"/>
          </p:cNvCxnSpPr>
          <p:nvPr/>
        </p:nvCxnSpPr>
        <p:spPr>
          <a:xfrm flipH="1">
            <a:off x="1528795" y="2932562"/>
            <a:ext cx="558300" cy="36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" name="Google Shape;334;p30"/>
          <p:cNvSpPr/>
          <p:nvPr/>
        </p:nvSpPr>
        <p:spPr>
          <a:xfrm flipH="1">
            <a:off x="-49202" y="2786425"/>
            <a:ext cx="1412100" cy="29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Solar panels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5" name="Google Shape;335;p30"/>
          <p:cNvCxnSpPr>
            <a:endCxn id="336" idx="2"/>
          </p:cNvCxnSpPr>
          <p:nvPr/>
        </p:nvCxnSpPr>
        <p:spPr>
          <a:xfrm>
            <a:off x="7310520" y="2970612"/>
            <a:ext cx="558600" cy="41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7" name="Google Shape;337;p30"/>
          <p:cNvGrpSpPr/>
          <p:nvPr/>
        </p:nvGrpSpPr>
        <p:grpSpPr>
          <a:xfrm>
            <a:off x="7869120" y="3250075"/>
            <a:ext cx="1501626" cy="299665"/>
            <a:chOff x="5592550" y="1933345"/>
            <a:chExt cx="1576013" cy="319200"/>
          </a:xfrm>
        </p:grpSpPr>
        <p:sp>
          <p:nvSpPr>
            <p:cNvPr id="338" name="Google Shape;338;p30"/>
            <p:cNvSpPr/>
            <p:nvPr/>
          </p:nvSpPr>
          <p:spPr>
            <a:xfrm>
              <a:off x="5686563" y="1933345"/>
              <a:ext cx="14820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Control Coding</a:t>
              </a:r>
              <a:endParaRPr sz="10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30"/>
          <p:cNvSpPr/>
          <p:nvPr/>
        </p:nvSpPr>
        <p:spPr>
          <a:xfrm>
            <a:off x="7144703" y="2885337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0"/>
          <p:cNvSpPr/>
          <p:nvPr/>
        </p:nvSpPr>
        <p:spPr>
          <a:xfrm>
            <a:off x="7869006" y="2888975"/>
            <a:ext cx="165900" cy="163200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1" name="Google Shape;341;p30"/>
          <p:cNvCxnSpPr>
            <a:stCxn id="339" idx="6"/>
            <a:endCxn id="340" idx="2"/>
          </p:cNvCxnSpPr>
          <p:nvPr/>
        </p:nvCxnSpPr>
        <p:spPr>
          <a:xfrm>
            <a:off x="7310603" y="2966937"/>
            <a:ext cx="558300" cy="36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30"/>
          <p:cNvSpPr/>
          <p:nvPr/>
        </p:nvSpPr>
        <p:spPr>
          <a:xfrm>
            <a:off x="7958600" y="2820800"/>
            <a:ext cx="1412100" cy="29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Raspberry</a:t>
            </a:r>
            <a:r>
              <a:rPr lang="en" sz="1100">
                <a:solidFill>
                  <a:schemeClr val="dk1"/>
                </a:solidFill>
              </a:rPr>
              <a:t> Pi </a:t>
            </a:r>
            <a:endParaRPr sz="110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1471600" y="3733800"/>
            <a:ext cx="59808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 Works: ~460 Hrs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and Team base Works: 133.5 Hrs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Printing:159.5 Hrs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hours: 753 Hrs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Utilizing the Raspberry Pi Zero efficiently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Some components cannot be connected to the Pi directly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Function of a H-bridge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Cannot safely charge lithium-ion batteries in series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vast options there are when splicing a 3d model for a better print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Working and brainstorming as a team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Balancing the specifications of the design according to the requirements of the project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1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Lessons Learned 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31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was to create an umbrella with a built in </a:t>
            </a:r>
            <a:r>
              <a:rPr lang="en"/>
              <a:t>humidifier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Lightweight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to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Solar panel implementation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Microcontroller </a:t>
            </a:r>
            <a:r>
              <a:rPr lang="en"/>
              <a:t>implementation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Supply enough energy through solar panels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Automatically humidifies for user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Keep the user cool underneath the canopy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Introduction/</a:t>
            </a: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0" y="77925"/>
            <a:ext cx="61293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 </a:t>
            </a: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Information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11700" y="835825"/>
            <a:ext cx="4724700" cy="3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Cooling System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Evaporative cooling </a:t>
            </a:r>
            <a:endParaRPr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Tout = Tdry-(Tdry-Twet)𝜖</a:t>
            </a:r>
            <a:endParaRPr i="1" sz="11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Drag Force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force from winds</a:t>
            </a:r>
            <a:endParaRPr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4762" y="731613"/>
            <a:ext cx="2362375" cy="1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9475" y="3068327"/>
            <a:ext cx="3730350" cy="13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7">
            <a:alphaModFix/>
          </a:blip>
          <a:srcRect b="19456" l="0" r="0" t="6731"/>
          <a:stretch/>
        </p:blipFill>
        <p:spPr>
          <a:xfrm>
            <a:off x="6418675" y="2655000"/>
            <a:ext cx="2214553" cy="217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152475"/>
            <a:ext cx="449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Solar Panel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Silicone Sandwiched between conductive layers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Comparator Circuit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Decides which source of power is used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■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battery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&gt; V solar panel = V battery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■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 battery &lt; V solar panel = V solar panel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Background Information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8599" l="-6250" r="6250" t="-8600"/>
          <a:stretch/>
        </p:blipFill>
        <p:spPr>
          <a:xfrm>
            <a:off x="5098150" y="1036026"/>
            <a:ext cx="3374300" cy="25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409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Fans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H-Bridge Motor Driver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■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Four switch configuration to control motor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3D Printing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 sz="1300">
                <a:solidFill>
                  <a:srgbClr val="4C4C4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Polylactic Acid (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PLA)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Polyethylene terephthalate glycol-modified(PETG)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Background Information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800" y="1672164"/>
            <a:ext cx="2077350" cy="289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146" y="1017737"/>
            <a:ext cx="4447314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Overall Design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7031500" y="3751125"/>
            <a:ext cx="1294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3D Printed Handle</a:t>
            </a:r>
            <a:endParaRPr sz="1000"/>
          </a:p>
        </p:txBody>
      </p:sp>
      <p:sp>
        <p:nvSpPr>
          <p:cNvPr id="113" name="Google Shape;113;p18"/>
          <p:cNvSpPr txBox="1"/>
          <p:nvPr/>
        </p:nvSpPr>
        <p:spPr>
          <a:xfrm>
            <a:off x="6647775" y="826875"/>
            <a:ext cx="1294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3D Printed Ferrule</a:t>
            </a:r>
            <a:endParaRPr sz="1000"/>
          </a:p>
        </p:txBody>
      </p:sp>
      <p:sp>
        <p:nvSpPr>
          <p:cNvPr id="114" name="Google Shape;114;p18"/>
          <p:cNvSpPr txBox="1"/>
          <p:nvPr/>
        </p:nvSpPr>
        <p:spPr>
          <a:xfrm>
            <a:off x="7941975" y="1039125"/>
            <a:ext cx="9627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Raspberry Pi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Batteries</a:t>
            </a:r>
            <a:endParaRPr sz="1000"/>
          </a:p>
        </p:txBody>
      </p:sp>
      <p:sp>
        <p:nvSpPr>
          <p:cNvPr id="115" name="Google Shape;115;p18"/>
          <p:cNvSpPr txBox="1"/>
          <p:nvPr/>
        </p:nvSpPr>
        <p:spPr>
          <a:xfrm>
            <a:off x="7435900" y="4231925"/>
            <a:ext cx="1434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Water bottle</a:t>
            </a:r>
            <a:r>
              <a:rPr lang="en"/>
              <a:t> </a:t>
            </a:r>
            <a:r>
              <a:rPr lang="en" sz="1000"/>
              <a:t>with water pump inside</a:t>
            </a:r>
            <a:endParaRPr sz="1000"/>
          </a:p>
        </p:txBody>
      </p:sp>
      <p:sp>
        <p:nvSpPr>
          <p:cNvPr id="116" name="Google Shape;116;p18"/>
          <p:cNvSpPr txBox="1"/>
          <p:nvPr/>
        </p:nvSpPr>
        <p:spPr>
          <a:xfrm>
            <a:off x="8211425" y="1969425"/>
            <a:ext cx="792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Humidifier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Fan</a:t>
            </a:r>
            <a:endParaRPr sz="1000"/>
          </a:p>
        </p:txBody>
      </p:sp>
      <p:cxnSp>
        <p:nvCxnSpPr>
          <p:cNvPr id="117" name="Google Shape;117;p18"/>
          <p:cNvCxnSpPr>
            <a:stCxn id="114" idx="1"/>
          </p:cNvCxnSpPr>
          <p:nvPr/>
        </p:nvCxnSpPr>
        <p:spPr>
          <a:xfrm flipH="1">
            <a:off x="6594075" y="1284075"/>
            <a:ext cx="1347900" cy="12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18"/>
          <p:cNvSpPr txBox="1"/>
          <p:nvPr/>
        </p:nvSpPr>
        <p:spPr>
          <a:xfrm>
            <a:off x="7771000" y="1520025"/>
            <a:ext cx="904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Solar Panels</a:t>
            </a:r>
            <a:endParaRPr sz="1000"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5">
            <a:alphaModFix/>
          </a:blip>
          <a:srcRect b="9319" l="24520" r="28014" t="28425"/>
          <a:stretch/>
        </p:blipFill>
        <p:spPr>
          <a:xfrm>
            <a:off x="150300" y="937675"/>
            <a:ext cx="2162252" cy="1594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8"/>
          <p:cNvCxnSpPr/>
          <p:nvPr/>
        </p:nvCxnSpPr>
        <p:spPr>
          <a:xfrm flipH="1">
            <a:off x="7130025" y="1677675"/>
            <a:ext cx="7113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8"/>
          <p:cNvCxnSpPr>
            <a:stCxn id="113" idx="1"/>
          </p:cNvCxnSpPr>
          <p:nvPr/>
        </p:nvCxnSpPr>
        <p:spPr>
          <a:xfrm flipH="1">
            <a:off x="6497775" y="1002525"/>
            <a:ext cx="150000" cy="29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18"/>
          <p:cNvCxnSpPr/>
          <p:nvPr/>
        </p:nvCxnSpPr>
        <p:spPr>
          <a:xfrm flipH="1">
            <a:off x="6647775" y="4448525"/>
            <a:ext cx="821100" cy="9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18"/>
          <p:cNvCxnSpPr/>
          <p:nvPr/>
        </p:nvCxnSpPr>
        <p:spPr>
          <a:xfrm rot="10800000">
            <a:off x="7733200" y="2142425"/>
            <a:ext cx="52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" name="Google Shape;124;p18"/>
          <p:cNvCxnSpPr>
            <a:stCxn id="112" idx="1"/>
          </p:cNvCxnSpPr>
          <p:nvPr/>
        </p:nvCxnSpPr>
        <p:spPr>
          <a:xfrm rot="10800000">
            <a:off x="6614200" y="3913275"/>
            <a:ext cx="4173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18"/>
          <p:cNvCxnSpPr/>
          <p:nvPr/>
        </p:nvCxnSpPr>
        <p:spPr>
          <a:xfrm flipH="1">
            <a:off x="7877200" y="2306825"/>
            <a:ext cx="384000" cy="7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" name="Google Shape;126;p18"/>
          <p:cNvSpPr txBox="1"/>
          <p:nvPr/>
        </p:nvSpPr>
        <p:spPr>
          <a:xfrm>
            <a:off x="4986975" y="3751125"/>
            <a:ext cx="904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Water Tube</a:t>
            </a:r>
            <a:endParaRPr sz="1000"/>
          </a:p>
        </p:txBody>
      </p:sp>
      <p:sp>
        <p:nvSpPr>
          <p:cNvPr id="127" name="Google Shape;127;p18"/>
          <p:cNvSpPr txBox="1"/>
          <p:nvPr/>
        </p:nvSpPr>
        <p:spPr>
          <a:xfrm>
            <a:off x="5891175" y="678275"/>
            <a:ext cx="792600" cy="1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H-Bridge</a:t>
            </a:r>
            <a:endParaRPr sz="1000"/>
          </a:p>
        </p:txBody>
      </p:sp>
      <p:cxnSp>
        <p:nvCxnSpPr>
          <p:cNvPr id="128" name="Google Shape;128;p18"/>
          <p:cNvCxnSpPr>
            <a:stCxn id="126" idx="3"/>
          </p:cNvCxnSpPr>
          <p:nvPr/>
        </p:nvCxnSpPr>
        <p:spPr>
          <a:xfrm>
            <a:off x="5891175" y="3926775"/>
            <a:ext cx="3921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18"/>
          <p:cNvCxnSpPr/>
          <p:nvPr/>
        </p:nvCxnSpPr>
        <p:spPr>
          <a:xfrm>
            <a:off x="6332925" y="910825"/>
            <a:ext cx="64200" cy="34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18"/>
          <p:cNvSpPr txBox="1"/>
          <p:nvPr/>
        </p:nvSpPr>
        <p:spPr>
          <a:xfrm>
            <a:off x="5083425" y="659200"/>
            <a:ext cx="7113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Circuit Breaker</a:t>
            </a:r>
            <a:endParaRPr sz="1000"/>
          </a:p>
        </p:txBody>
      </p:sp>
      <p:cxnSp>
        <p:nvCxnSpPr>
          <p:cNvPr id="131" name="Google Shape;131;p18"/>
          <p:cNvCxnSpPr/>
          <p:nvPr/>
        </p:nvCxnSpPr>
        <p:spPr>
          <a:xfrm>
            <a:off x="5636425" y="953700"/>
            <a:ext cx="642900" cy="37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2" name="Google Shape;132;p18"/>
          <p:cNvPicPr preferRelativeResize="0"/>
          <p:nvPr/>
        </p:nvPicPr>
        <p:blipFill rotWithShape="1">
          <a:blip r:embed="rId6">
            <a:alphaModFix/>
          </a:blip>
          <a:srcRect b="0" l="0" r="0" t="13985"/>
          <a:stretch/>
        </p:blipFill>
        <p:spPr>
          <a:xfrm>
            <a:off x="1463575" y="3018675"/>
            <a:ext cx="1285888" cy="142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7">
            <a:alphaModFix/>
          </a:blip>
          <a:srcRect b="0" l="0" r="0" t="15888"/>
          <a:stretch/>
        </p:blipFill>
        <p:spPr>
          <a:xfrm>
            <a:off x="104375" y="3018682"/>
            <a:ext cx="1315032" cy="142983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427850" y="4448525"/>
            <a:ext cx="19830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3D Printed Parts of the </a:t>
            </a:r>
            <a:r>
              <a:rPr lang="en" sz="1000"/>
              <a:t>Handle</a:t>
            </a:r>
            <a:r>
              <a:rPr lang="en" sz="1000"/>
              <a:t> and Water Bottle</a:t>
            </a:r>
            <a:endParaRPr sz="1000"/>
          </a:p>
        </p:txBody>
      </p:sp>
      <p:sp>
        <p:nvSpPr>
          <p:cNvPr id="135" name="Google Shape;135;p18"/>
          <p:cNvSpPr txBox="1"/>
          <p:nvPr/>
        </p:nvSpPr>
        <p:spPr>
          <a:xfrm>
            <a:off x="670413" y="2532125"/>
            <a:ext cx="1122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Humidifier Setup</a:t>
            </a:r>
            <a:endParaRPr sz="1000"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8">
            <a:alphaModFix/>
          </a:blip>
          <a:srcRect b="37434" l="-10" r="10" t="6417"/>
          <a:stretch/>
        </p:blipFill>
        <p:spPr>
          <a:xfrm flipH="1" rot="10800000">
            <a:off x="3807950" y="925115"/>
            <a:ext cx="1011176" cy="71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9">
            <a:alphaModFix/>
          </a:blip>
          <a:srcRect b="14548" l="16880" r="15355" t="48079"/>
          <a:stretch/>
        </p:blipFill>
        <p:spPr>
          <a:xfrm>
            <a:off x="3797150" y="1677975"/>
            <a:ext cx="1011176" cy="70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10">
            <a:alphaModFix/>
          </a:blip>
          <a:srcRect b="0" l="7407" r="0" t="0"/>
          <a:stretch/>
        </p:blipFill>
        <p:spPr>
          <a:xfrm rot="-5400000">
            <a:off x="2335836" y="1075510"/>
            <a:ext cx="1448829" cy="117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/>
        </p:nvSpPr>
        <p:spPr>
          <a:xfrm>
            <a:off x="2413150" y="2289250"/>
            <a:ext cx="12942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3D Printed Ferrule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Control Case and Batteries Case</a:t>
            </a:r>
            <a:endParaRPr sz="1000"/>
          </a:p>
        </p:txBody>
      </p:sp>
      <p:sp>
        <p:nvSpPr>
          <p:cNvPr id="140" name="Google Shape;140;p18"/>
          <p:cNvSpPr txBox="1"/>
          <p:nvPr/>
        </p:nvSpPr>
        <p:spPr>
          <a:xfrm>
            <a:off x="3666438" y="2308750"/>
            <a:ext cx="1294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Relay and H-</a:t>
            </a:r>
            <a:r>
              <a:rPr lang="en" sz="1000"/>
              <a:t>bridge</a:t>
            </a:r>
            <a:r>
              <a:rPr lang="en" sz="1000"/>
              <a:t> Motor </a:t>
            </a:r>
            <a:r>
              <a:rPr lang="en" sz="1000"/>
              <a:t>Driver</a:t>
            </a:r>
            <a:endParaRPr sz="1000"/>
          </a:p>
        </p:txBody>
      </p:sp>
      <p:sp>
        <p:nvSpPr>
          <p:cNvPr id="141" name="Google Shape;141;p18"/>
          <p:cNvSpPr txBox="1"/>
          <p:nvPr/>
        </p:nvSpPr>
        <p:spPr>
          <a:xfrm>
            <a:off x="3088375" y="4178375"/>
            <a:ext cx="8211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5900" y="3038000"/>
            <a:ext cx="1261124" cy="128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61439" y="3036450"/>
            <a:ext cx="821100" cy="1247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2895900" y="4330775"/>
            <a:ext cx="20646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</a:t>
            </a:r>
            <a:r>
              <a:rPr lang="en" sz="1000">
                <a:solidFill>
                  <a:schemeClr val="dk1"/>
                </a:solidFill>
              </a:rPr>
              <a:t>atteries, Solar Panels, and V</a:t>
            </a:r>
            <a:r>
              <a:rPr lang="en" sz="1000"/>
              <a:t>oltage Regulator connected to Diode Circuit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Raspberry Pi to control components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Keeps required user interactions minimal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Components can turn on/off independently of each other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System </a:t>
            </a: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Architecture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775" y="1603375"/>
            <a:ext cx="452437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 humidity to the user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Turn the fan on/off to keep temperature in  range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Control multiple different components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Functional Decomposition: Level 1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400" y="1036638"/>
            <a:ext cx="4152900" cy="36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Pump and Humidifiers controlled </a:t>
            </a:r>
            <a:r>
              <a:rPr lang="en"/>
              <a:t>separately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Fan and Humidity feed back in as inputs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Negative feedback loop to get to and stay in acceptable range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0" y="77925"/>
            <a:ext cx="6943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Functional Decomposition: Level 2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0" y="650625"/>
            <a:ext cx="9144000" cy="57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799" y="77925"/>
            <a:ext cx="1358501" cy="5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975" y="1035275"/>
            <a:ext cx="3978324" cy="365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